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comments+xml" PartName="/ppt/comments/comment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commentAuthors+xml" PartName="/ppt/commentAuthor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0.xml"/>
  <Override ContentType="application/vnd.openxmlformats-officedocument.presentationml.slide+xml" PartName="/ppt/slides/slide16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7.xml"/>
  <Override ContentType="application/vnd.openxmlformats-officedocument.presentationml.slide+xml" PartName="/ppt/slides/slide8.xml"/>
  <Override ContentType="application/vnd.openxmlformats-officedocument.presentationml.slide+xml" PartName="/ppt/slides/slide19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5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Author clrIdx="0" id="0" initials="" lastIdx="3" name="Dave Schafer"/>
  <p:cmAuthor clrIdx="1" id="1" initials="" lastIdx="2" name="Anum Goel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3.xml"/><Relationship Id="rId18" Type="http://schemas.openxmlformats.org/officeDocument/2006/relationships/slide" Target="slides/slide12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" Type="http://schemas.openxmlformats.org/officeDocument/2006/relationships/presProps" Target="presProps.xml"/><Relationship Id="rId21" Type="http://schemas.openxmlformats.org/officeDocument/2006/relationships/slide" Target="slides/slide15.xml"/><Relationship Id="rId1" Type="http://schemas.openxmlformats.org/officeDocument/2006/relationships/theme" Target="theme/theme1.xml"/><Relationship Id="rId22" Type="http://schemas.openxmlformats.org/officeDocument/2006/relationships/slide" Target="slides/slide16.xml"/><Relationship Id="rId4" Type="http://schemas.openxmlformats.org/officeDocument/2006/relationships/commentAuthors" Target="commentAuthors.xml"/><Relationship Id="rId23" Type="http://schemas.openxmlformats.org/officeDocument/2006/relationships/slide" Target="slides/slide17.xml"/><Relationship Id="rId3" Type="http://schemas.openxmlformats.org/officeDocument/2006/relationships/tableStyles" Target="tableStyles.xml"/><Relationship Id="rId24" Type="http://schemas.openxmlformats.org/officeDocument/2006/relationships/slide" Target="slides/slide18.xml"/><Relationship Id="rId20" Type="http://schemas.openxmlformats.org/officeDocument/2006/relationships/slide" Target="slides/slide14.xml"/><Relationship Id="rId9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8" Type="http://schemas.openxmlformats.org/officeDocument/2006/relationships/slide" Target="slides/slide2.xml"/><Relationship Id="rId7" Type="http://schemas.openxmlformats.org/officeDocument/2006/relationships/slide" Target="slides/slide1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authorId="0" idx="1">
    <p:pos x="6000" y="0"/>
    <p:text>How would you recommend changing this to make it generic</p:text>
  </p:cm>
  <p:cm authorId="1" idx="1">
    <p:pos x="6000" y="100"/>
    <p:text>I checked civi core function, participant ID is not required. Core function just updates the participant status if it is passed. Right now this array structure requires participantID as a key and extension code updates participant status always. So we can change that code to just execute if participant ID is passed. I am in the process of reviewing how partial payments are done in Civi other than event registrations.</p:text>
  </p:cm>
  <p:cm authorId="0" idx="2">
    <p:pos x="6000" y="200"/>
    <p:text>Ok - but the parameter structure can be changed to be more generic - do you see that?</p:text>
  </p:cm>
  <p:cm authorId="0" idx="3">
    <p:pos x="6000" y="300"/>
    <p:text>Anum - please put the exampe on its own slide - it will be easier to review</p:text>
  </p:cm>
  <p:cm authorId="1" idx="2">
    <p:pos x="6000" y="400"/>
    <p:text>Okay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http://dev.roundlake.vm-host.net/civicrm/roundlake/add/payment?reset=1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4" name="Shape 17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0" name="Shape 18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6" name="Shape 18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2" name="Shape 19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4" name="Shape 20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0" name="Shape 21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2" Type="http://schemas.openxmlformats.org/officeDocument/2006/relationships/image" Target="../media/image0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2" Type="http://schemas.openxmlformats.org/officeDocument/2006/relationships/image" Target="../media/image0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2" Type="http://schemas.openxmlformats.org/officeDocument/2006/relationships/image" Target="../media/image0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2" Type="http://schemas.openxmlformats.org/officeDocument/2006/relationships/image" Target="../media/image0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2" Type="http://schemas.openxmlformats.org/officeDocument/2006/relationships/image" Target="../media/image0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2" Type="http://schemas.openxmlformats.org/officeDocument/2006/relationships/image" Target="../media/image0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57200" y="4270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18" name="Shape 18"/>
          <p:cNvSpPr/>
          <p:nvPr/>
        </p:nvSpPr>
        <p:spPr>
          <a:xfrm>
            <a:off x="0" y="-6"/>
            <a:ext cx="9144000" cy="335700"/>
          </a:xfrm>
          <a:prstGeom prst="rect">
            <a:avLst/>
          </a:prstGeom>
          <a:solidFill>
            <a:srgbClr val="F69906"/>
          </a:solidFill>
          <a:ln cap="flat" w="19050">
            <a:solidFill>
              <a:srgbClr val="F6990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9" name="Shape 1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940450" y="5792450"/>
            <a:ext cx="2879425" cy="106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25" name="Shape 25"/>
          <p:cNvSpPr/>
          <p:nvPr/>
        </p:nvSpPr>
        <p:spPr>
          <a:xfrm>
            <a:off x="0" y="-6"/>
            <a:ext cx="9144000" cy="335700"/>
          </a:xfrm>
          <a:prstGeom prst="rect">
            <a:avLst/>
          </a:prstGeom>
          <a:solidFill>
            <a:srgbClr val="F69906"/>
          </a:solidFill>
          <a:ln cap="flat" w="19050">
            <a:solidFill>
              <a:srgbClr val="F6990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6" name="Shape 2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940450" y="5792450"/>
            <a:ext cx="2879425" cy="106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30" name="Shape 30"/>
          <p:cNvSpPr/>
          <p:nvPr/>
        </p:nvSpPr>
        <p:spPr>
          <a:xfrm>
            <a:off x="0" y="-6"/>
            <a:ext cx="9144000" cy="335700"/>
          </a:xfrm>
          <a:prstGeom prst="rect">
            <a:avLst/>
          </a:prstGeom>
          <a:solidFill>
            <a:srgbClr val="F69906"/>
          </a:solidFill>
          <a:ln cap="flat" w="19050">
            <a:solidFill>
              <a:srgbClr val="F6990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1" name="Shape 3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940450" y="5792450"/>
            <a:ext cx="2879425" cy="106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35" name="Shape 35"/>
          <p:cNvSpPr/>
          <p:nvPr/>
        </p:nvSpPr>
        <p:spPr>
          <a:xfrm>
            <a:off x="0" y="-6"/>
            <a:ext cx="9144000" cy="335700"/>
          </a:xfrm>
          <a:prstGeom prst="rect">
            <a:avLst/>
          </a:prstGeom>
          <a:solidFill>
            <a:srgbClr val="F69906"/>
          </a:solidFill>
          <a:ln cap="flat" w="19050">
            <a:solidFill>
              <a:srgbClr val="F6990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6" name="Shape 3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940450" y="5792450"/>
            <a:ext cx="2879425" cy="106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39" name="Shape 39"/>
          <p:cNvSpPr/>
          <p:nvPr/>
        </p:nvSpPr>
        <p:spPr>
          <a:xfrm>
            <a:off x="0" y="-6"/>
            <a:ext cx="9144000" cy="335700"/>
          </a:xfrm>
          <a:prstGeom prst="rect">
            <a:avLst/>
          </a:prstGeom>
          <a:solidFill>
            <a:srgbClr val="F69906"/>
          </a:solidFill>
          <a:ln cap="flat" w="19050">
            <a:solidFill>
              <a:srgbClr val="F6990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40" name="Shape 4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940450" y="5792450"/>
            <a:ext cx="2879425" cy="106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107950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-76200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01600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01600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0" type="dt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47" name="Shape 47"/>
          <p:cNvSpPr/>
          <p:nvPr/>
        </p:nvSpPr>
        <p:spPr>
          <a:xfrm>
            <a:off x="0" y="-6"/>
            <a:ext cx="9144000" cy="335700"/>
          </a:xfrm>
          <a:prstGeom prst="rect">
            <a:avLst/>
          </a:prstGeom>
          <a:solidFill>
            <a:srgbClr val="F69906"/>
          </a:solidFill>
          <a:ln cap="flat" w="19050">
            <a:solidFill>
              <a:srgbClr val="F6990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48" name="Shape 4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940450" y="5792450"/>
            <a:ext cx="2879425" cy="106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01.png"/><Relationship Id="rId4" Type="http://schemas.openxmlformats.org/officeDocument/2006/relationships/slideLayout" Target="../slideLayouts/slideLayout3.xml"/><Relationship Id="rId3" Type="http://schemas.openxmlformats.org/officeDocument/2006/relationships/slideLayout" Target="../slideLayouts/slideLayout2.xml"/><Relationship Id="rId9" Type="http://schemas.openxmlformats.org/officeDocument/2006/relationships/theme" Target="../theme/theme3.xml"/><Relationship Id="rId6" Type="http://schemas.openxmlformats.org/officeDocument/2006/relationships/slideLayout" Target="../slideLayouts/slideLayout5.xml"/><Relationship Id="rId5" Type="http://schemas.openxmlformats.org/officeDocument/2006/relationships/slideLayout" Target="../slideLayouts/slideLayout4.xml"/><Relationship Id="rId8" Type="http://schemas.openxmlformats.org/officeDocument/2006/relationships/slideLayout" Target="../slideLayouts/slideLayout7.xml"/><Relationship Id="rId7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  <p:pic>
        <p:nvPicPr>
          <p:cNvPr id="8" name="Shape 8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182350" y="6250875"/>
            <a:ext cx="1830999" cy="4646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Shape 9"/>
          <p:cNvCxnSpPr/>
          <p:nvPr/>
        </p:nvCxnSpPr>
        <p:spPr>
          <a:xfrm>
            <a:off x="-21" y="6850934"/>
            <a:ext cx="9144000" cy="27900"/>
          </a:xfrm>
          <a:prstGeom prst="straightConnector1">
            <a:avLst/>
          </a:prstGeom>
          <a:noFill/>
          <a:ln cap="flat" w="38100">
            <a:solidFill>
              <a:srgbClr val="F69906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3" Type="http://schemas.openxmlformats.org/officeDocument/2006/relationships/image" Target="../media/image03.png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5.png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3" Type="http://schemas.openxmlformats.org/officeDocument/2006/relationships/comments" Target="../comments/comment1.xml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3" Type="http://schemas.openxmlformats.org/officeDocument/2006/relationships/image" Target="../media/image06.png"/></Relationships>
</file>

<file path=ppt/slides/_rels/slide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2.png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0.png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ctrTitle"/>
          </p:nvPr>
        </p:nvSpPr>
        <p:spPr>
          <a:xfrm>
            <a:off x="685800" y="3020148"/>
            <a:ext cx="7772400" cy="1546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A Framework for Partial Payments</a:t>
            </a:r>
          </a:p>
        </p:txBody>
      </p:sp>
      <p:sp>
        <p:nvSpPr>
          <p:cNvPr id="51" name="Shape 51"/>
          <p:cNvSpPr txBox="1"/>
          <p:nvPr>
            <p:ph idx="1" type="subTitle"/>
          </p:nvPr>
        </p:nvSpPr>
        <p:spPr>
          <a:xfrm>
            <a:off x="5183000" y="5825400"/>
            <a:ext cx="3771600" cy="103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r">
              <a:spcBef>
                <a:spcPts val="0"/>
              </a:spcBef>
              <a:buNone/>
            </a:pPr>
            <a:r>
              <a:rPr lang="en-US"/>
              <a:t>Dave Schafer</a:t>
            </a:r>
          </a:p>
          <a:p>
            <a:pPr rtl="0" algn="r">
              <a:spcBef>
                <a:spcPts val="0"/>
              </a:spcBef>
              <a:buNone/>
            </a:pPr>
            <a:r>
              <a:rPr lang="en-US"/>
              <a:t>Anum Goel</a:t>
            </a:r>
          </a:p>
        </p:txBody>
      </p:sp>
      <p:sp>
        <p:nvSpPr>
          <p:cNvPr id="52" name="Shape 52"/>
          <p:cNvSpPr/>
          <p:nvPr/>
        </p:nvSpPr>
        <p:spPr>
          <a:xfrm>
            <a:off x="0" y="6924"/>
            <a:ext cx="9144000" cy="801300"/>
          </a:xfrm>
          <a:prstGeom prst="rect">
            <a:avLst/>
          </a:prstGeom>
          <a:solidFill>
            <a:srgbClr val="F69906"/>
          </a:solidFill>
          <a:ln cap="flat" w="19050">
            <a:solidFill>
              <a:srgbClr val="F6990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3" name="Shape 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86150" y="0"/>
            <a:ext cx="2371725" cy="2371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10100" y="0"/>
            <a:ext cx="9133800" cy="6908399"/>
          </a:xfrm>
          <a:prstGeom prst="rect">
            <a:avLst/>
          </a:prstGeom>
          <a:solidFill>
            <a:srgbClr val="FFFFFF"/>
          </a:solidFill>
          <a:ln cap="flat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3000" y="0"/>
            <a:ext cx="7012735" cy="6857998"/>
          </a:xfrm>
          <a:prstGeom prst="rect">
            <a:avLst/>
          </a:prstGeom>
          <a:noFill/>
          <a:ln cap="flat" w="952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457200" y="24082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Technical Details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30555"/>
              <a:buFont typeface="Arial"/>
              <a:buNone/>
            </a:pPr>
            <a:r>
              <a:rPr lang="en-US"/>
              <a:t>Approach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 step process: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User Interface Extension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Partial Payment Extension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this approach?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Modular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Independent and flexible user interface</a:t>
            </a:r>
          </a:p>
          <a:p>
            <a:pPr indent="-107950" lvl="1" marL="742950" marR="0" rtl="0" algn="l">
              <a:spcBef>
                <a:spcPts val="56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1" name="Shape 121"/>
          <p:cNvCxnSpPr/>
          <p:nvPr/>
        </p:nvCxnSpPr>
        <p:spPr>
          <a:xfrm>
            <a:off x="5923428" y="991798"/>
            <a:ext cx="0" cy="5852159"/>
          </a:xfrm>
          <a:prstGeom prst="straightConnector1">
            <a:avLst/>
          </a:prstGeom>
          <a:noFill/>
          <a:ln cap="flat" w="19050">
            <a:solidFill>
              <a:srgbClr val="BFBFBF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122" name="Shape 122"/>
          <p:cNvSpPr/>
          <p:nvPr/>
        </p:nvSpPr>
        <p:spPr>
          <a:xfrm>
            <a:off x="4950525" y="4343400"/>
            <a:ext cx="3736199" cy="1653599"/>
          </a:xfrm>
          <a:prstGeom prst="rect">
            <a:avLst/>
          </a:prstGeom>
          <a:solidFill>
            <a:srgbClr val="DAE5F1"/>
          </a:solidFill>
          <a:ln cap="flat" w="19050">
            <a:solidFill>
              <a:srgbClr val="A5A5A5"/>
            </a:solidFill>
            <a:prstDash val="dash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5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Shape 123"/>
          <p:cNvSpPr/>
          <p:nvPr/>
        </p:nvSpPr>
        <p:spPr>
          <a:xfrm>
            <a:off x="5863244" y="3974776"/>
            <a:ext cx="145003" cy="2578423"/>
          </a:xfrm>
          <a:prstGeom prst="rect">
            <a:avLst/>
          </a:prstGeom>
          <a:solidFill>
            <a:schemeClr val="dk2"/>
          </a:solidFill>
          <a:ln cap="flat" w="25400">
            <a:solidFill>
              <a:srgbClr val="395E8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4" name="Shape 124"/>
          <p:cNvCxnSpPr/>
          <p:nvPr/>
        </p:nvCxnSpPr>
        <p:spPr>
          <a:xfrm>
            <a:off x="4000500" y="991798"/>
            <a:ext cx="0" cy="5852159"/>
          </a:xfrm>
          <a:prstGeom prst="straightConnector1">
            <a:avLst/>
          </a:prstGeom>
          <a:noFill/>
          <a:ln cap="flat" w="19050">
            <a:solidFill>
              <a:srgbClr val="BFBFBF"/>
            </a:solidFill>
            <a:prstDash val="lgDash"/>
            <a:round/>
            <a:headEnd len="med" w="med" type="none"/>
            <a:tailEnd len="med" w="med" type="none"/>
          </a:ln>
        </p:spPr>
      </p:cxnSp>
      <p:cxnSp>
        <p:nvCxnSpPr>
          <p:cNvPr id="125" name="Shape 125"/>
          <p:cNvCxnSpPr/>
          <p:nvPr/>
        </p:nvCxnSpPr>
        <p:spPr>
          <a:xfrm>
            <a:off x="7924800" y="991798"/>
            <a:ext cx="0" cy="5852159"/>
          </a:xfrm>
          <a:prstGeom prst="straightConnector1">
            <a:avLst/>
          </a:prstGeom>
          <a:noFill/>
          <a:ln cap="flat" w="19050">
            <a:solidFill>
              <a:srgbClr val="BFBFBF"/>
            </a:solidFill>
            <a:prstDash val="lgDash"/>
            <a:round/>
            <a:headEnd len="med" w="med" type="none"/>
            <a:tailEnd len="med" w="med" type="none"/>
          </a:ln>
        </p:spPr>
      </p:cxnSp>
      <p:cxnSp>
        <p:nvCxnSpPr>
          <p:cNvPr id="126" name="Shape 126"/>
          <p:cNvCxnSpPr/>
          <p:nvPr/>
        </p:nvCxnSpPr>
        <p:spPr>
          <a:xfrm>
            <a:off x="2160493" y="977151"/>
            <a:ext cx="0" cy="5852159"/>
          </a:xfrm>
          <a:prstGeom prst="straightConnector1">
            <a:avLst/>
          </a:prstGeom>
          <a:noFill/>
          <a:ln cap="flat" w="19050">
            <a:solidFill>
              <a:srgbClr val="BFBFBF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127" name="Shape 127"/>
          <p:cNvSpPr/>
          <p:nvPr/>
        </p:nvSpPr>
        <p:spPr>
          <a:xfrm>
            <a:off x="1360394" y="519952"/>
            <a:ext cx="1600199" cy="457200"/>
          </a:xfrm>
          <a:prstGeom prst="roundRect">
            <a:avLst>
              <a:gd fmla="val 16667" name="adj"/>
            </a:avLst>
          </a:prstGeom>
          <a:solidFill>
            <a:srgbClr val="DAE5F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baseline="0" i="0" lang="en-US" sz="1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Web</a:t>
            </a:r>
            <a:r>
              <a:rPr b="0" baseline="0" i="0" lang="en-US" sz="1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baseline="0" i="0" lang="en-US" sz="1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Page</a:t>
            </a:r>
          </a:p>
        </p:txBody>
      </p:sp>
      <p:sp>
        <p:nvSpPr>
          <p:cNvPr id="128" name="Shape 128"/>
          <p:cNvSpPr/>
          <p:nvPr/>
        </p:nvSpPr>
        <p:spPr>
          <a:xfrm>
            <a:off x="5123328" y="519952"/>
            <a:ext cx="1600199" cy="457200"/>
          </a:xfrm>
          <a:prstGeom prst="roundRect">
            <a:avLst>
              <a:gd fmla="val 16667" name="adj"/>
            </a:avLst>
          </a:prstGeom>
          <a:solidFill>
            <a:srgbClr val="DAE5F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baseline="0" i="0" lang="en-US" sz="1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Partial Payments Extension</a:t>
            </a:r>
          </a:p>
        </p:txBody>
      </p:sp>
      <p:sp>
        <p:nvSpPr>
          <p:cNvPr id="129" name="Shape 129"/>
          <p:cNvSpPr/>
          <p:nvPr/>
        </p:nvSpPr>
        <p:spPr>
          <a:xfrm>
            <a:off x="2091914" y="1235034"/>
            <a:ext cx="127813" cy="5303520"/>
          </a:xfrm>
          <a:prstGeom prst="rect">
            <a:avLst/>
          </a:prstGeom>
          <a:solidFill>
            <a:schemeClr val="dk2"/>
          </a:solidFill>
          <a:ln cap="flat" w="25400">
            <a:solidFill>
              <a:srgbClr val="395E8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Shape 130"/>
          <p:cNvSpPr/>
          <p:nvPr/>
        </p:nvSpPr>
        <p:spPr>
          <a:xfrm>
            <a:off x="7873185" y="1201392"/>
            <a:ext cx="127813" cy="5337161"/>
          </a:xfrm>
          <a:prstGeom prst="rect">
            <a:avLst/>
          </a:prstGeom>
          <a:solidFill>
            <a:schemeClr val="dk2"/>
          </a:solidFill>
          <a:ln cap="flat" w="25400">
            <a:solidFill>
              <a:srgbClr val="395E8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Shape 131"/>
          <p:cNvSpPr/>
          <p:nvPr/>
        </p:nvSpPr>
        <p:spPr>
          <a:xfrm>
            <a:off x="7162800" y="519952"/>
            <a:ext cx="1600199" cy="457200"/>
          </a:xfrm>
          <a:prstGeom prst="roundRect">
            <a:avLst>
              <a:gd fmla="val 16667" name="adj"/>
            </a:avLst>
          </a:prstGeom>
          <a:solidFill>
            <a:srgbClr val="DAE5F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baseline="0" i="0" lang="en-US" sz="1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Database</a:t>
            </a:r>
          </a:p>
        </p:txBody>
      </p:sp>
      <p:sp>
        <p:nvSpPr>
          <p:cNvPr id="132" name="Shape 132"/>
          <p:cNvSpPr/>
          <p:nvPr/>
        </p:nvSpPr>
        <p:spPr>
          <a:xfrm>
            <a:off x="3931919" y="1249679"/>
            <a:ext cx="127799" cy="5303399"/>
          </a:xfrm>
          <a:prstGeom prst="rect">
            <a:avLst/>
          </a:prstGeom>
          <a:solidFill>
            <a:schemeClr val="dk2"/>
          </a:solidFill>
          <a:ln cap="flat" w="25400">
            <a:solidFill>
              <a:srgbClr val="395E8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/>
          <p:nvPr/>
        </p:nvSpPr>
        <p:spPr>
          <a:xfrm>
            <a:off x="3200400" y="519952"/>
            <a:ext cx="1600199" cy="457200"/>
          </a:xfrm>
          <a:prstGeom prst="roundRect">
            <a:avLst>
              <a:gd fmla="val 16667" name="adj"/>
            </a:avLst>
          </a:prstGeom>
          <a:solidFill>
            <a:srgbClr val="DAE5F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baseline="0" i="0" lang="en-US" sz="1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User Interface Extension</a:t>
            </a:r>
          </a:p>
        </p:txBody>
      </p:sp>
      <p:sp>
        <p:nvSpPr>
          <p:cNvPr id="134" name="Shape 134"/>
          <p:cNvSpPr/>
          <p:nvPr/>
        </p:nvSpPr>
        <p:spPr>
          <a:xfrm>
            <a:off x="334434" y="1295400"/>
            <a:ext cx="609599" cy="609599"/>
          </a:xfrm>
          <a:prstGeom prst="smileyFace">
            <a:avLst>
              <a:gd fmla="val 4653" name="adj"/>
            </a:avLst>
          </a:prstGeom>
          <a:solidFill>
            <a:schemeClr val="lt1"/>
          </a:solidFill>
          <a:ln cap="flat" w="25400">
            <a:solidFill>
              <a:srgbClr val="395E8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Shape 135"/>
          <p:cNvSpPr txBox="1"/>
          <p:nvPr/>
        </p:nvSpPr>
        <p:spPr>
          <a:xfrm>
            <a:off x="317500" y="926067"/>
            <a:ext cx="6434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baseline="0" i="0" lang="en-US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User</a:t>
            </a:r>
          </a:p>
        </p:txBody>
      </p:sp>
      <p:cxnSp>
        <p:nvCxnSpPr>
          <p:cNvPr id="136" name="Shape 136"/>
          <p:cNvCxnSpPr/>
          <p:nvPr/>
        </p:nvCxnSpPr>
        <p:spPr>
          <a:xfrm flipH="1" rot="10800000">
            <a:off x="1005840" y="1585667"/>
            <a:ext cx="1086073" cy="14532"/>
          </a:xfrm>
          <a:prstGeom prst="straightConnector1">
            <a:avLst/>
          </a:prstGeom>
          <a:noFill/>
          <a:ln cap="flat" w="28575">
            <a:solidFill>
              <a:schemeClr val="accent2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137" name="Shape 137"/>
          <p:cNvSpPr txBox="1"/>
          <p:nvPr/>
        </p:nvSpPr>
        <p:spPr>
          <a:xfrm>
            <a:off x="821067" y="1185558"/>
            <a:ext cx="1111672" cy="4001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baseline="0" i="0" lang="en-US" sz="1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Clicks on ‘Make Payment’ link</a:t>
            </a:r>
          </a:p>
        </p:txBody>
      </p:sp>
      <p:cxnSp>
        <p:nvCxnSpPr>
          <p:cNvPr id="138" name="Shape 138"/>
          <p:cNvCxnSpPr/>
          <p:nvPr/>
        </p:nvCxnSpPr>
        <p:spPr>
          <a:xfrm>
            <a:off x="2229074" y="1738633"/>
            <a:ext cx="1691640" cy="0"/>
          </a:xfrm>
          <a:prstGeom prst="straightConnector1">
            <a:avLst/>
          </a:prstGeom>
          <a:noFill/>
          <a:ln cap="flat" w="28575">
            <a:solidFill>
              <a:schemeClr val="accent2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39" name="Shape 139"/>
          <p:cNvCxnSpPr/>
          <p:nvPr/>
        </p:nvCxnSpPr>
        <p:spPr>
          <a:xfrm rot="10800000">
            <a:off x="2240279" y="2319332"/>
            <a:ext cx="1691640" cy="0"/>
          </a:xfrm>
          <a:prstGeom prst="straightConnector1">
            <a:avLst/>
          </a:prstGeom>
          <a:noFill/>
          <a:ln cap="flat" w="28575">
            <a:solidFill>
              <a:schemeClr val="accent2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40" name="Shape 140"/>
          <p:cNvCxnSpPr/>
          <p:nvPr/>
        </p:nvCxnSpPr>
        <p:spPr>
          <a:xfrm>
            <a:off x="2286772" y="2704760"/>
            <a:ext cx="1691640" cy="0"/>
          </a:xfrm>
          <a:prstGeom prst="straightConnector1">
            <a:avLst/>
          </a:prstGeom>
          <a:noFill/>
          <a:ln cap="flat" w="28575">
            <a:solidFill>
              <a:schemeClr val="accent2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41" name="Shape 141"/>
          <p:cNvCxnSpPr/>
          <p:nvPr/>
        </p:nvCxnSpPr>
        <p:spPr>
          <a:xfrm>
            <a:off x="4120853" y="1863465"/>
            <a:ext cx="3703319" cy="4313"/>
          </a:xfrm>
          <a:prstGeom prst="straightConnector1">
            <a:avLst/>
          </a:prstGeom>
          <a:noFill/>
          <a:ln cap="flat" w="28575">
            <a:solidFill>
              <a:schemeClr val="accent2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42" name="Shape 142"/>
          <p:cNvCxnSpPr/>
          <p:nvPr/>
        </p:nvCxnSpPr>
        <p:spPr>
          <a:xfrm flipH="1">
            <a:off x="4058399" y="2148618"/>
            <a:ext cx="3749040" cy="4313"/>
          </a:xfrm>
          <a:prstGeom prst="straightConnector1">
            <a:avLst/>
          </a:prstGeom>
          <a:noFill/>
          <a:ln cap="flat" w="28575">
            <a:solidFill>
              <a:schemeClr val="accent2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43" name="Shape 143"/>
          <p:cNvCxnSpPr/>
          <p:nvPr/>
        </p:nvCxnSpPr>
        <p:spPr>
          <a:xfrm flipH="1" rot="10800000">
            <a:off x="4114800" y="4267199"/>
            <a:ext cx="1740048" cy="1438"/>
          </a:xfrm>
          <a:prstGeom prst="straightConnector1">
            <a:avLst/>
          </a:prstGeom>
          <a:noFill/>
          <a:ln cap="flat" w="28575">
            <a:solidFill>
              <a:schemeClr val="accent2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44" name="Shape 144"/>
          <p:cNvCxnSpPr/>
          <p:nvPr/>
        </p:nvCxnSpPr>
        <p:spPr>
          <a:xfrm flipH="1" rot="10800000">
            <a:off x="6070720" y="4633073"/>
            <a:ext cx="1739999" cy="1500"/>
          </a:xfrm>
          <a:prstGeom prst="straightConnector1">
            <a:avLst/>
          </a:prstGeom>
          <a:noFill/>
          <a:ln cap="flat" w="28575">
            <a:solidFill>
              <a:schemeClr val="accent2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145" name="Shape 145"/>
          <p:cNvSpPr/>
          <p:nvPr/>
        </p:nvSpPr>
        <p:spPr>
          <a:xfrm>
            <a:off x="4950533" y="4343400"/>
            <a:ext cx="612066" cy="169298"/>
          </a:xfrm>
          <a:prstGeom prst="roundRect">
            <a:avLst>
              <a:gd fmla="val 16667" name="adj"/>
            </a:avLst>
          </a:prstGeom>
          <a:solidFill>
            <a:schemeClr val="dk2"/>
          </a:solidFill>
          <a:ln cap="flat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baseline="0" i="0" lang="en-US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Loop</a:t>
            </a:r>
          </a:p>
        </p:txBody>
      </p:sp>
      <p:cxnSp>
        <p:nvCxnSpPr>
          <p:cNvPr id="146" name="Shape 146"/>
          <p:cNvCxnSpPr/>
          <p:nvPr/>
        </p:nvCxnSpPr>
        <p:spPr>
          <a:xfrm rot="10800000">
            <a:off x="6028296" y="5814575"/>
            <a:ext cx="1739999" cy="0"/>
          </a:xfrm>
          <a:prstGeom prst="straightConnector1">
            <a:avLst/>
          </a:prstGeom>
          <a:noFill/>
          <a:ln cap="flat" w="28575">
            <a:solidFill>
              <a:schemeClr val="accent2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47" name="Shape 147"/>
          <p:cNvCxnSpPr/>
          <p:nvPr/>
        </p:nvCxnSpPr>
        <p:spPr>
          <a:xfrm rot="10800000">
            <a:off x="4099156" y="6248400"/>
            <a:ext cx="1702800" cy="0"/>
          </a:xfrm>
          <a:prstGeom prst="straightConnector1">
            <a:avLst/>
          </a:prstGeom>
          <a:noFill/>
          <a:ln cap="flat" w="28575">
            <a:solidFill>
              <a:schemeClr val="accent2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48" name="Shape 148"/>
          <p:cNvCxnSpPr/>
          <p:nvPr/>
        </p:nvCxnSpPr>
        <p:spPr>
          <a:xfrm rot="10800000">
            <a:off x="2229073" y="6248400"/>
            <a:ext cx="1691640" cy="0"/>
          </a:xfrm>
          <a:prstGeom prst="straightConnector1">
            <a:avLst/>
          </a:prstGeom>
          <a:noFill/>
          <a:ln cap="flat" w="28575">
            <a:solidFill>
              <a:schemeClr val="accent2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149" name="Shape 149"/>
          <p:cNvSpPr txBox="1"/>
          <p:nvPr/>
        </p:nvSpPr>
        <p:spPr>
          <a:xfrm>
            <a:off x="2445882" y="1338523"/>
            <a:ext cx="1111672" cy="4001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baseline="0" i="0" lang="en-US" sz="1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Requests Payment Page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4075973" y="4045475"/>
            <a:ext cx="1760218" cy="246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baseline="0" i="0" lang="en-US" sz="1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process_partial_payments( )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2286772" y="2443253"/>
            <a:ext cx="1537114" cy="246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baseline="0" i="0" lang="en-US" sz="1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User fills payment details</a:t>
            </a:r>
          </a:p>
        </p:txBody>
      </p:sp>
      <p:sp>
        <p:nvSpPr>
          <p:cNvPr id="152" name="Shape 152"/>
          <p:cNvSpPr txBox="1"/>
          <p:nvPr/>
        </p:nvSpPr>
        <p:spPr>
          <a:xfrm>
            <a:off x="2355002" y="1935036"/>
            <a:ext cx="1529743" cy="4001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baseline="0" i="0" lang="en-US" sz="1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Renders form with payment options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x="4973710" y="1937091"/>
            <a:ext cx="2123125" cy="246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baseline="0" i="0" lang="en-US" sz="1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Returns event registrations data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x="4109419" y="6001535"/>
            <a:ext cx="1787699" cy="246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baseline="0" i="0" lang="en-US" sz="1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Returns processed payments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x="2171909" y="5996944"/>
            <a:ext cx="1781996" cy="246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baseline="0" i="0" lang="en-US" sz="1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Displays success message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x="6117401" y="5530157"/>
            <a:ext cx="1561800" cy="246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baseline="0" i="0" lang="en-US" sz="1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Returns updated records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4299335" y="1651259"/>
            <a:ext cx="3169298" cy="246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baseline="0" i="0" lang="en-US" sz="1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Requests Event Registration data for the logged in user</a:t>
            </a:r>
          </a:p>
        </p:txBody>
      </p:sp>
      <p:cxnSp>
        <p:nvCxnSpPr>
          <p:cNvPr id="158" name="Shape 158"/>
          <p:cNvCxnSpPr/>
          <p:nvPr/>
        </p:nvCxnSpPr>
        <p:spPr>
          <a:xfrm>
            <a:off x="4075973" y="2819400"/>
            <a:ext cx="918969" cy="0"/>
          </a:xfrm>
          <a:prstGeom prst="straightConnector1">
            <a:avLst/>
          </a:prstGeom>
          <a:noFill/>
          <a:ln cap="flat" w="28575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9" name="Shape 159"/>
          <p:cNvCxnSpPr/>
          <p:nvPr/>
        </p:nvCxnSpPr>
        <p:spPr>
          <a:xfrm flipH="1" rot="10800000">
            <a:off x="4973710" y="2825446"/>
            <a:ext cx="11113" cy="503924"/>
          </a:xfrm>
          <a:prstGeom prst="straightConnector1">
            <a:avLst/>
          </a:prstGeom>
          <a:noFill/>
          <a:ln cap="flat" w="28575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0" name="Shape 160"/>
          <p:cNvCxnSpPr/>
          <p:nvPr/>
        </p:nvCxnSpPr>
        <p:spPr>
          <a:xfrm>
            <a:off x="4075973" y="3325057"/>
            <a:ext cx="918969" cy="0"/>
          </a:xfrm>
          <a:prstGeom prst="straightConnector1">
            <a:avLst/>
          </a:prstGeom>
          <a:noFill/>
          <a:ln cap="flat" w="28575">
            <a:solidFill>
              <a:schemeClr val="accent2"/>
            </a:solidFill>
            <a:prstDash val="solid"/>
            <a:round/>
            <a:headEnd len="lg" w="lg" type="stealth"/>
            <a:tailEnd len="med" w="med" type="none"/>
          </a:ln>
        </p:spPr>
      </p:cxnSp>
      <p:sp>
        <p:nvSpPr>
          <p:cNvPr id="161" name="Shape 161"/>
          <p:cNvSpPr txBox="1"/>
          <p:nvPr/>
        </p:nvSpPr>
        <p:spPr>
          <a:xfrm>
            <a:off x="4106328" y="2810797"/>
            <a:ext cx="730629" cy="553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baseline="0" i="0" lang="en-US" sz="1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Invoke payment processor</a:t>
            </a:r>
          </a:p>
        </p:txBody>
      </p:sp>
      <p:cxnSp>
        <p:nvCxnSpPr>
          <p:cNvPr id="162" name="Shape 162"/>
          <p:cNvCxnSpPr/>
          <p:nvPr/>
        </p:nvCxnSpPr>
        <p:spPr>
          <a:xfrm>
            <a:off x="4082021" y="3628703"/>
            <a:ext cx="3703319" cy="4313"/>
          </a:xfrm>
          <a:prstGeom prst="straightConnector1">
            <a:avLst/>
          </a:prstGeom>
          <a:noFill/>
          <a:ln cap="flat" w="28575">
            <a:solidFill>
              <a:schemeClr val="accent2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163" name="Shape 163"/>
          <p:cNvSpPr txBox="1"/>
          <p:nvPr/>
        </p:nvSpPr>
        <p:spPr>
          <a:xfrm>
            <a:off x="4260503" y="3416498"/>
            <a:ext cx="3169298" cy="246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baseline="0" i="0" lang="en-US" sz="1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Create new financial transaction for total amount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6079424" y="4341681"/>
            <a:ext cx="1722599" cy="246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baseline="0" i="0" lang="en-US" sz="1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Update contribution status</a:t>
            </a:r>
          </a:p>
        </p:txBody>
      </p:sp>
      <p:cxnSp>
        <p:nvCxnSpPr>
          <p:cNvPr id="165" name="Shape 165"/>
          <p:cNvCxnSpPr/>
          <p:nvPr/>
        </p:nvCxnSpPr>
        <p:spPr>
          <a:xfrm flipH="1" rot="10800000">
            <a:off x="6070716" y="5057344"/>
            <a:ext cx="1739999" cy="1500"/>
          </a:xfrm>
          <a:prstGeom prst="straightConnector1">
            <a:avLst/>
          </a:prstGeom>
          <a:noFill/>
          <a:ln cap="flat" w="28575">
            <a:solidFill>
              <a:schemeClr val="accent2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166" name="Shape 166"/>
          <p:cNvSpPr txBox="1"/>
          <p:nvPr/>
        </p:nvSpPr>
        <p:spPr>
          <a:xfrm>
            <a:off x="6008310" y="4763177"/>
            <a:ext cx="1972500" cy="246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baseline="0" i="0" lang="en-US" sz="1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BAO::updateParticipantStatus()</a:t>
            </a:r>
          </a:p>
        </p:txBody>
      </p:sp>
      <p:cxnSp>
        <p:nvCxnSpPr>
          <p:cNvPr id="167" name="Shape 167"/>
          <p:cNvCxnSpPr/>
          <p:nvPr/>
        </p:nvCxnSpPr>
        <p:spPr>
          <a:xfrm flipH="1" rot="10800000">
            <a:off x="6070715" y="5437695"/>
            <a:ext cx="1739999" cy="1500"/>
          </a:xfrm>
          <a:prstGeom prst="straightConnector1">
            <a:avLst/>
          </a:prstGeom>
          <a:noFill/>
          <a:ln cap="flat" w="28575">
            <a:solidFill>
              <a:schemeClr val="accent2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168" name="Shape 168"/>
          <p:cNvSpPr txBox="1"/>
          <p:nvPr/>
        </p:nvSpPr>
        <p:spPr>
          <a:xfrm>
            <a:off x="5923428" y="5147078"/>
            <a:ext cx="2041200" cy="246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baseline="0" i="0" lang="en-US" sz="1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BAO::recordAdditionalPayment ()</a:t>
            </a:r>
          </a:p>
        </p:txBody>
      </p:sp>
      <p:sp>
        <p:nvSpPr>
          <p:cNvPr id="169" name="Shape 169"/>
          <p:cNvSpPr/>
          <p:nvPr/>
        </p:nvSpPr>
        <p:spPr>
          <a:xfrm>
            <a:off x="1874337" y="1167625"/>
            <a:ext cx="6405299" cy="1275599"/>
          </a:xfrm>
          <a:prstGeom prst="rect">
            <a:avLst/>
          </a:prstGeom>
          <a:noFill/>
          <a:ln cap="flat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0" name="Shape 170"/>
          <p:cNvSpPr/>
          <p:nvPr/>
        </p:nvSpPr>
        <p:spPr>
          <a:xfrm>
            <a:off x="1874350" y="2443250"/>
            <a:ext cx="6405299" cy="1371599"/>
          </a:xfrm>
          <a:prstGeom prst="rect">
            <a:avLst/>
          </a:prstGeom>
          <a:noFill/>
          <a:ln cap="flat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1" name="Shape 171"/>
          <p:cNvSpPr/>
          <p:nvPr/>
        </p:nvSpPr>
        <p:spPr>
          <a:xfrm>
            <a:off x="1874350" y="3910825"/>
            <a:ext cx="6405299" cy="2509800"/>
          </a:xfrm>
          <a:prstGeom prst="rect">
            <a:avLst/>
          </a:prstGeom>
          <a:noFill/>
          <a:ln cap="flat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30555"/>
              <a:buFont typeface="Arial"/>
              <a:buNone/>
            </a:pPr>
            <a:r>
              <a:rPr lang="en-US"/>
              <a:t>User Interface Extension</a:t>
            </a:r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175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Adds new ‘component’ in CiviCRM</a:t>
            </a:r>
          </a:p>
          <a:p>
            <a:pPr indent="-3175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Displays event registrations for the user and related contacts</a:t>
            </a:r>
          </a:p>
          <a:p>
            <a:pPr indent="-3175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Status of registrations – ‘Partially Paid’ or 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‘Pending from pay later’</a:t>
            </a:r>
          </a:p>
          <a:p>
            <a:pPr indent="-3175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Uses default payment processor</a:t>
            </a:r>
          </a:p>
          <a:p>
            <a:pPr indent="-3175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Adds financial_trxn record for total amount being paid</a:t>
            </a:r>
          </a:p>
          <a:p>
            <a:pPr indent="-3175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Recommendation - Add validation for contribution id</a:t>
            </a:r>
          </a:p>
          <a:p>
            <a:pPr indent="-139700" lvl="0" marL="342900" marR="0" rtl="0" algn="l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9700" lvl="0" marL="342900" marR="0" rtl="0" algn="l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9700" lvl="0" marL="342900" marR="0" rtl="0" algn="l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30555"/>
              <a:buFont typeface="Arial"/>
              <a:buNone/>
            </a:pPr>
            <a:r>
              <a:rPr lang="en-US"/>
              <a:t>Partial Payment Extension</a:t>
            </a:r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17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Wrapper around the core function to create partial payments</a:t>
            </a:r>
          </a:p>
          <a:p>
            <a:pPr indent="-317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Requires parameters to be passed in array</a:t>
            </a:r>
          </a:p>
          <a:p>
            <a: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Payment processor parameters</a:t>
            </a:r>
          </a:p>
          <a:p>
            <a: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Participant Information</a:t>
            </a:r>
          </a:p>
          <a:p>
            <a:pPr indent="-317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Update status of contribution and participant record from ‘Pending from pay later’ to ‘Partially paid’ before processing</a:t>
            </a:r>
          </a:p>
          <a:p>
            <a:pPr indent="-317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Returns the participant information array with a flag for success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30555"/>
              <a:buFont typeface="Arial"/>
              <a:buNone/>
            </a:pPr>
            <a:r>
              <a:rPr lang="en-US"/>
              <a:t>Parameters </a:t>
            </a:r>
          </a:p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921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Payment processor parameters</a:t>
            </a:r>
          </a:p>
          <a:p>
            <a:pPr indent="-2603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Same parameters as used for doDirectPayment()</a:t>
            </a:r>
          </a:p>
          <a:p>
            <a:pPr indent="-2921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articipant inform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ation should be an associative array:</a:t>
            </a:r>
          </a:p>
          <a:p>
            <a:pPr indent="-260350" lvl="1" marL="74295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Key: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participantID</a:t>
            </a:r>
          </a:p>
          <a:p>
            <a:pPr indent="-260350" lvl="1" marL="74295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Values:</a:t>
            </a:r>
          </a:p>
          <a:p>
            <a:pPr lvl="2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Calibri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‘cid’ (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contactID)</a:t>
            </a:r>
          </a:p>
          <a:p>
            <a:pPr lvl="2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Calibri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‘contribution_id’ (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contributionID)</a:t>
            </a:r>
          </a:p>
          <a:p>
            <a:pPr lvl="2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Calibri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‘payLater’ (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PayLater flag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lvl="2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Calibri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‘partial_payment_pay’ (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Partial Payment Amount)</a:t>
            </a:r>
          </a:p>
          <a:p>
            <a:pPr indent="0" lvl="0" marL="0" marR="0" rtl="0" algn="l">
              <a:spcBef>
                <a:spcPts val="640"/>
              </a:spcBef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-US"/>
              <a:t>Example</a:t>
            </a:r>
          </a:p>
        </p:txBody>
      </p:sp>
      <p:pic>
        <p:nvPicPr>
          <p:cNvPr id="195" name="Shape 1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87150" y="1560875"/>
            <a:ext cx="4945875" cy="4065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30555"/>
              <a:buFont typeface="Arial"/>
              <a:buNone/>
            </a:pPr>
            <a:r>
              <a:rPr lang="en-US"/>
              <a:t>Improvements</a:t>
            </a:r>
          </a:p>
        </p:txBody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Define a viable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error handling str</a:t>
            </a: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ategy 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Partial Payment extension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Make the participant specific behavior optional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Determine if this can be extended to any “pending” contribution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30555"/>
              <a:buFont typeface="Arial"/>
              <a:buNone/>
            </a:pPr>
            <a:r>
              <a:rPr lang="en-US"/>
              <a:t>Release</a:t>
            </a:r>
          </a:p>
        </p:txBody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318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Development in CiviCRM 4.5.x</a:t>
            </a:r>
          </a:p>
          <a:p>
            <a:pPr indent="-4318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Tested successfully in CiviCRM 4.6.2</a:t>
            </a:r>
          </a:p>
          <a:p>
            <a:pPr indent="-4318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Released partial payment extension only</a:t>
            </a:r>
          </a:p>
          <a:p>
            <a:pPr indent="-4318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Download URL - https://github.com/backoffice/BOT-Partial-Payment-Extension/archive/master.zip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4270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What We’re Trying to Do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/>
              <a:t>Define a way for partial payment functionality to be exposed to front end users.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Partial payments are supported on the backend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This functionality for front end users is not yet defined in Civi core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There are a lot of challenges in doing this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Is there an alternative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How has BOT dealt with this issue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type="title"/>
          </p:nvPr>
        </p:nvSpPr>
        <p:spPr>
          <a:xfrm>
            <a:off x="457200" y="4270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Thanks &amp; Discussion</a:t>
            </a:r>
          </a:p>
        </p:txBody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/>
              <a:t>We hope this was helpful.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-US"/>
              <a:t>Where should we go from here?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idx="1" type="body"/>
          </p:nvPr>
        </p:nvSpPr>
        <p:spPr>
          <a:xfrm>
            <a:off x="457200" y="827950"/>
            <a:ext cx="8229600" cy="1843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-US"/>
              <a:t>A long time ago in a </a:t>
            </a:r>
          </a:p>
          <a:p>
            <a:pPr rtl="0" algn="ctr">
              <a:spcBef>
                <a:spcPts val="0"/>
              </a:spcBef>
              <a:buNone/>
            </a:pPr>
            <a:r>
              <a:rPr lang="en-US"/>
              <a:t>galaxy far far </a:t>
            </a:r>
          </a:p>
          <a:p>
            <a:pPr algn="ctr">
              <a:spcBef>
                <a:spcPts val="0"/>
              </a:spcBef>
              <a:buNone/>
            </a:pPr>
            <a:r>
              <a:rPr lang="en-US"/>
              <a:t>away…</a:t>
            </a:r>
          </a:p>
        </p:txBody>
      </p:sp>
      <p:sp>
        <p:nvSpPr>
          <p:cNvPr id="65" name="Shape 65"/>
          <p:cNvSpPr txBox="1"/>
          <p:nvPr>
            <p:ph idx="2" type="body"/>
          </p:nvPr>
        </p:nvSpPr>
        <p:spPr>
          <a:xfrm>
            <a:off x="457200" y="2967300"/>
            <a:ext cx="8229600" cy="1843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-US"/>
              <a:t>Actually it was 2010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-US"/>
              <a:t>and CiviCRM 3.3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6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457200" y="4270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Partial Payments for UMC Conferences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/>
              <a:t>Our first Civi Implementation (yikes!)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Churches have remittances to pay to the conference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They don’t / can’t pay a fixed amount each month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BOT created a Civi component to provide payment entry for backend and front end users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457200" y="4270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AR Payment Component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Used the civi pledge data structure as an “Invoice” model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Created a custom UI for frontend and backend payment entry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Supported check or ACH payment methods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Custom table for recording the distribution of a contribution against multiple pledge records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Deployed in 2 UMC Conferences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81000"/>
            <a:ext cx="9143999" cy="53191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767674" cy="6590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457200" y="4270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What Did We Learn?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/>
              <a:t>The entire process is very client specific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The types of payments made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The rules for making payments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The information displayed to support the payment process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The UI components of the proces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-US"/>
              <a:t>And, during this time the partial payment structure in Civi was maturing - now what?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457200" y="4270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Let’s Use Core Partial Payments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/>
              <a:t>4.5 introduced backend UI support for partial payments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No frontend features available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Works primarily for events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/>
              <a:t>Works for contributions if special status rules are followed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-US"/>
              <a:t>Our first implementation for a camping organization.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